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5" r:id="rId1"/>
  </p:sldMasterIdLst>
  <p:notesMasterIdLst>
    <p:notesMasterId r:id="rId13"/>
  </p:notesMasterIdLst>
  <p:sldIdLst>
    <p:sldId id="256" r:id="rId2"/>
    <p:sldId id="257" r:id="rId3"/>
    <p:sldId id="261" r:id="rId4"/>
    <p:sldId id="258" r:id="rId5"/>
    <p:sldId id="519" r:id="rId6"/>
    <p:sldId id="526" r:id="rId7"/>
    <p:sldId id="259" r:id="rId8"/>
    <p:sldId id="262" r:id="rId9"/>
    <p:sldId id="260" r:id="rId10"/>
    <p:sldId id="522" r:id="rId11"/>
    <p:sldId id="527" r:id="rId1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72752" autoAdjust="0"/>
  </p:normalViewPr>
  <p:slideViewPr>
    <p:cSldViewPr snapToGrid="0">
      <p:cViewPr varScale="1">
        <p:scale>
          <a:sx n="35" d="100"/>
          <a:sy n="35" d="100"/>
        </p:scale>
        <p:origin x="18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2F835-09A8-4237-97BC-F8CAD27FBFDA}" type="datetimeFigureOut">
              <a:rPr lang="en-GB" smtClean="0"/>
              <a:t>09/05/2024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F6B68-C350-48C6-9B0A-AAB867A8577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078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3141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02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7333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4535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152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128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969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705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067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EF6B68-C350-48C6-9B0A-AAB867A85772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9801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061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721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071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1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754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472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828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419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30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071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409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1926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948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16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433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493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4127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942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72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  <p:sldLayoutId id="2147483782" r:id="rId17"/>
    <p:sldLayoutId id="2147483783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utismlevelup.com/#tool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zonesofregulation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99B34-624B-4F9C-95AF-56507D4F47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/>
              <a:t>The Neurodiversity Model at St Peter’s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8E61C5-A0C7-4967-BEA5-642A3B966F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30/4/2024</a:t>
            </a:r>
          </a:p>
        </p:txBody>
      </p:sp>
    </p:spTree>
    <p:extLst>
      <p:ext uri="{BB962C8B-B14F-4D97-AF65-F5344CB8AC3E}">
        <p14:creationId xmlns:p14="http://schemas.microsoft.com/office/powerpoint/2010/main" val="2594266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C39C3-A9A6-41D3-905B-92F68C302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782266"/>
          </a:xfrm>
        </p:spPr>
        <p:txBody>
          <a:bodyPr/>
          <a:lstStyle/>
          <a:p>
            <a:r>
              <a:rPr lang="en-GB" b="1" cap="none" dirty="0"/>
              <a:t>What is </a:t>
            </a:r>
            <a:r>
              <a:rPr lang="en-GB" b="1" cap="none" dirty="0">
                <a:solidFill>
                  <a:srgbClr val="FF0000"/>
                </a:solidFill>
              </a:rPr>
              <a:t>Neuro</a:t>
            </a:r>
            <a:r>
              <a:rPr lang="en-GB" b="1" cap="none" dirty="0">
                <a:solidFill>
                  <a:schemeClr val="tx2">
                    <a:lumMod val="75000"/>
                  </a:schemeClr>
                </a:solidFill>
              </a:rPr>
              <a:t>diversity?</a:t>
            </a:r>
            <a:endParaRPr lang="en-GB" b="1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12984-3764-416F-A79A-65B9D94273F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cap="none" dirty="0"/>
              <a:t> “Potentially up to 30-40% of the world could be classified as neurodivergent and sit outside the neurotypical way of learning and processing.” Alix,S (2024,p6)</a:t>
            </a: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02713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5BD5C-4093-440D-941A-9B3EE437A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/>
              <a:t>Labels that are used: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1121E2-A464-4488-8627-B11C32F5527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cap="none" dirty="0"/>
              <a:t>Attachment disorder, ADHD, Auditory processing disorder, Autism, DLD, Dyscalculia, Dyslexia, Dyspraxia, Foetal alcohol spectrum disorder, General anxiety disorder, Oppositional defiance disorder, OCD, Pathological demand avoidance, post-traumatic stress disorder, Rejection sensitive disorder, Sensory processing disorder, Tourette syndrome.</a:t>
            </a:r>
          </a:p>
        </p:txBody>
      </p:sp>
    </p:spTree>
    <p:extLst>
      <p:ext uri="{BB962C8B-B14F-4D97-AF65-F5344CB8AC3E}">
        <p14:creationId xmlns:p14="http://schemas.microsoft.com/office/powerpoint/2010/main" val="1682394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A56F8-2573-4E7E-AAAB-26ECDE5E7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/>
              <a:t>Models – main ways of thinking about difference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8B6EB-7A00-4682-B5C1-CF87C827DA0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10813"/>
            <a:ext cx="10363826" cy="514718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200" b="1" cap="none" dirty="0"/>
              <a:t>Medical model </a:t>
            </a:r>
            <a:r>
              <a:rPr lang="en-GB" sz="3200" cap="none" dirty="0"/>
              <a:t>–implies that anyone who processes information differently has something wrong with them (deficit).</a:t>
            </a:r>
          </a:p>
          <a:p>
            <a:pPr marL="0" indent="0">
              <a:buNone/>
            </a:pPr>
            <a:endParaRPr lang="en-GB" sz="3200" cap="none" dirty="0"/>
          </a:p>
          <a:p>
            <a:pPr marL="0" indent="0">
              <a:buNone/>
            </a:pPr>
            <a:r>
              <a:rPr lang="en-GB" sz="3200" b="1" cap="none" dirty="0"/>
              <a:t>Social model </a:t>
            </a:r>
            <a:r>
              <a:rPr lang="en-GB" sz="3200" cap="none" dirty="0"/>
              <a:t>– outlines a collective responsibility by society to support and address any difficulties that have been created as a result of how a society is formed.</a:t>
            </a:r>
          </a:p>
          <a:p>
            <a:pPr marL="0" indent="0">
              <a:buNone/>
            </a:pPr>
            <a:endParaRPr lang="en-GB" sz="3200" cap="none" dirty="0"/>
          </a:p>
          <a:p>
            <a:pPr marL="0" indent="0">
              <a:buNone/>
            </a:pPr>
            <a:r>
              <a:rPr lang="en-GB" sz="3200" b="1" cap="none" dirty="0"/>
              <a:t>Biopsychosocial model </a:t>
            </a:r>
            <a:r>
              <a:rPr lang="en-GB" sz="3200" cap="none" dirty="0"/>
              <a:t>– based on a combination of biological, psychological and social factors and their complex interactions. </a:t>
            </a:r>
          </a:p>
          <a:p>
            <a:pPr marL="0" indent="0">
              <a:buNone/>
            </a:pPr>
            <a:endParaRPr lang="en-GB" sz="3200" cap="none" dirty="0"/>
          </a:p>
          <a:p>
            <a:pPr marL="0" indent="0">
              <a:buNone/>
            </a:pPr>
            <a:r>
              <a:rPr lang="en-GB" sz="3200" b="1" cap="none" dirty="0"/>
              <a:t>Neurodiversity model</a:t>
            </a:r>
            <a:r>
              <a:rPr lang="en-GB" sz="3200" cap="none" dirty="0"/>
              <a:t>-i</a:t>
            </a:r>
            <a:r>
              <a:rPr lang="en-GB" sz="3200" b="1" cap="none" dirty="0"/>
              <a:t>t </a:t>
            </a:r>
            <a:r>
              <a:rPr lang="en-GB" sz="3200" cap="none" dirty="0"/>
              <a:t>does not believe that there is a right or wrong way to function, for cognitive processing, they are just different for different learners…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cap="none" dirty="0"/>
          </a:p>
        </p:txBody>
      </p:sp>
    </p:spTree>
    <p:extLst>
      <p:ext uri="{BB962C8B-B14F-4D97-AF65-F5344CB8AC3E}">
        <p14:creationId xmlns:p14="http://schemas.microsoft.com/office/powerpoint/2010/main" val="2574264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2A31-43BF-4598-985C-67944F07E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Variation in a species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E5334-FF41-403F-8D02-9C80E371921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cap="none" dirty="0"/>
              <a:t>Slorach (2016) argues that these differences in cognitive functioning are part of natural human variation.  It is normal to have variation in a species.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354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B446C-3473-46AE-880A-638ADA818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Does A Calla Lily Have Petal Deficit Disorder?</a:t>
            </a:r>
            <a:br>
              <a:rPr lang="en-GB" b="1" dirty="0"/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6C725A-94C0-4A52-9629-2E4A8CA7A14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134192" y="2214694"/>
            <a:ext cx="4843969" cy="3614346"/>
          </a:xfrm>
          <a:prstGeom prst="rect">
            <a:avLst/>
          </a:prstGeom>
        </p:spPr>
      </p:pic>
      <p:pic>
        <p:nvPicPr>
          <p:cNvPr id="1026" name="Picture 2" descr="Simply Lilies">
            <a:extLst>
              <a:ext uri="{FF2B5EF4-FFF2-40B4-BE49-F238E27FC236}">
                <a16:creationId xmlns:a16="http://schemas.microsoft.com/office/drawing/2014/main" id="{DA57A00A-923A-4E5B-9F48-F1B1AE211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205" y="1348637"/>
            <a:ext cx="3828020" cy="510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994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F89BF-EC0D-4152-BA4E-FB48DE5DA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138" y="746558"/>
            <a:ext cx="5909813" cy="1357767"/>
          </a:xfrm>
        </p:spPr>
        <p:txBody>
          <a:bodyPr/>
          <a:lstStyle/>
          <a:p>
            <a:r>
              <a:rPr lang="en-GB" cap="none" dirty="0"/>
              <a:t>Neurodiversity model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1215A-9441-4161-B81D-A28F72EAB37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cap="none" dirty="0"/>
              <a:t>Difference is not a disability in itself but it is the way in which the social context, the environment and the interactions that have all been formed and valued by a neurotypical society are what cause discrimination.</a:t>
            </a:r>
          </a:p>
          <a:p>
            <a:r>
              <a:rPr lang="en-GB" sz="3200" cap="none" dirty="0"/>
              <a:t>Instead of thinking of ‘disorders’ or ‘impairments’ we need to make a shift in our own thinking and understanding to know that different processing is normal, natural and ok. </a:t>
            </a:r>
          </a:p>
          <a:p>
            <a:endParaRPr lang="en-GB" sz="3200" cap="none" dirty="0"/>
          </a:p>
        </p:txBody>
      </p:sp>
      <p:pic>
        <p:nvPicPr>
          <p:cNvPr id="6" name="Picture 2" descr="Image result for apple and microsoft image">
            <a:extLst>
              <a:ext uri="{FF2B5EF4-FFF2-40B4-BE49-F238E27FC236}">
                <a16:creationId xmlns:a16="http://schemas.microsoft.com/office/drawing/2014/main" id="{A8BB3440-DAD3-438D-9CAD-C6EDC4B1D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075" y="568191"/>
            <a:ext cx="26765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084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9D7AA-1939-4863-95F7-B500D783B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18516"/>
            <a:ext cx="10364451" cy="592445"/>
          </a:xfrm>
        </p:spPr>
        <p:txBody>
          <a:bodyPr>
            <a:normAutofit/>
          </a:bodyPr>
          <a:lstStyle/>
          <a:p>
            <a:r>
              <a:rPr lang="en-GB" cap="none" dirty="0"/>
              <a:t>Supporting the Neurodiversity model at St Peter’s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AE3CD-ECA4-431B-A01A-20294938946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58098"/>
            <a:ext cx="10363826" cy="5399902"/>
          </a:xfrm>
        </p:spPr>
        <p:txBody>
          <a:bodyPr>
            <a:normAutofit fontScale="32500" lnSpcReduction="20000"/>
          </a:bodyPr>
          <a:lstStyle/>
          <a:p>
            <a:r>
              <a:rPr lang="en-GB" sz="8600" cap="none" dirty="0"/>
              <a:t>Celebrating and understanding of difference through focus weeks/days, assemblies, PSHE scheme, throughout our Inclusive curriculum.</a:t>
            </a:r>
          </a:p>
          <a:p>
            <a:r>
              <a:rPr lang="en-GB" sz="8600" cap="none" dirty="0"/>
              <a:t>Universal whole school strategies: Zones of Regulation and Level up! Our Behaviour policy and our Emotion coaching approach, our growth mindset approach/normalising failure</a:t>
            </a:r>
          </a:p>
          <a:p>
            <a:r>
              <a:rPr lang="en-GB" sz="8600" cap="none" dirty="0"/>
              <a:t>Adaptations and accommodations: e.g. noise cancelling headphones, class movement breaks…</a:t>
            </a:r>
            <a:endParaRPr lang="en-GB" sz="8800" cap="none" dirty="0"/>
          </a:p>
          <a:p>
            <a:r>
              <a:rPr lang="en-GB" sz="8800" cap="none" dirty="0"/>
              <a:t>Highlight and work with pupils’ strengths and interests.</a:t>
            </a:r>
          </a:p>
          <a:p>
            <a:endParaRPr lang="en-GB" sz="8600" cap="none" dirty="0"/>
          </a:p>
          <a:p>
            <a:endParaRPr lang="en-GB" sz="8600" cap="none" dirty="0"/>
          </a:p>
          <a:p>
            <a:endParaRPr lang="en-GB" sz="3600" cap="none" dirty="0"/>
          </a:p>
        </p:txBody>
      </p:sp>
    </p:spTree>
    <p:extLst>
      <p:ext uri="{BB962C8B-B14F-4D97-AF65-F5344CB8AC3E}">
        <p14:creationId xmlns:p14="http://schemas.microsoft.com/office/powerpoint/2010/main" val="1419638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640E-B406-431D-8B08-3C1805F09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cap="none" dirty="0"/>
              <a:t>Focusing on difference rather than deficit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E0CBFE7-D1CF-4F43-AD86-7CE016A6322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69806"/>
            <a:ext cx="10363826" cy="47545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cap="none" dirty="0"/>
              <a:t>Is promoting a model of acceptance in which all differences are respected and celebrated.  This in turn </a:t>
            </a:r>
            <a:r>
              <a:rPr lang="en-GB" sz="4000" b="1" u="sng" cap="none" dirty="0"/>
              <a:t>enhances pupils’ self esteem and well-being.</a:t>
            </a:r>
          </a:p>
          <a:p>
            <a:endParaRPr lang="en-GB" cap="none" dirty="0"/>
          </a:p>
        </p:txBody>
      </p:sp>
    </p:spTree>
    <p:extLst>
      <p:ext uri="{BB962C8B-B14F-4D97-AF65-F5344CB8AC3E}">
        <p14:creationId xmlns:p14="http://schemas.microsoft.com/office/powerpoint/2010/main" val="15416251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B56FB-77E0-4020-AFB5-CFB950A50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17"/>
            <a:ext cx="5930370" cy="1596177"/>
          </a:xfrm>
        </p:spPr>
        <p:txBody>
          <a:bodyPr/>
          <a:lstStyle/>
          <a:p>
            <a:r>
              <a:rPr lang="en-GB" dirty="0"/>
              <a:t>Level up!  Thinking more about energy levels than feelings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A9096-5855-45D1-80FD-0DA6076E4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https://www.autismlevelup.com/#tools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90D7F8-11AD-492E-8CF2-0B8A8633A03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673" t="13853" r="16522" b="9020"/>
          <a:stretch/>
        </p:blipFill>
        <p:spPr>
          <a:xfrm>
            <a:off x="7608750" y="784271"/>
            <a:ext cx="3669475" cy="5289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31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834E0-919A-40D2-8F01-2F832DC18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Zones of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F3C51-16A8-470D-90FF-3D28B53623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2214694"/>
            <a:ext cx="4628043" cy="694761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https://zonesofregulation.com/</a:t>
            </a:r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70818F-E29F-41AA-AED5-9C1EA9FD54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775" y="2909455"/>
            <a:ext cx="10364451" cy="36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4039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637</TotalTime>
  <Words>475</Words>
  <Application>Microsoft Office PowerPoint</Application>
  <PresentationFormat>Widescreen</PresentationFormat>
  <Paragraphs>44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 Cen MT</vt:lpstr>
      <vt:lpstr>Droplet</vt:lpstr>
      <vt:lpstr>The Neurodiversity Model at St Peter’s</vt:lpstr>
      <vt:lpstr>What is Neurodiversity?</vt:lpstr>
      <vt:lpstr>Labels that are used:</vt:lpstr>
      <vt:lpstr>Models – main ways of thinking about difference </vt:lpstr>
      <vt:lpstr>Variation in a species</vt:lpstr>
      <vt:lpstr>Does A Calla Lily Have Petal Deficit Disorder? </vt:lpstr>
      <vt:lpstr>Neurodiversity model  </vt:lpstr>
      <vt:lpstr>Supporting the Neurodiversity model at St Peter’s</vt:lpstr>
      <vt:lpstr>Focusing on difference rather than deficit</vt:lpstr>
      <vt:lpstr>Level up!  Thinking more about energy levels than feelings</vt:lpstr>
      <vt:lpstr>Zones of Regulation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Neurodiversity and zones of regulation</dc:title>
  <dc:creator>Jenna Foley</dc:creator>
  <cp:lastModifiedBy>Jenna Foley</cp:lastModifiedBy>
  <cp:revision>121</cp:revision>
  <cp:lastPrinted>2024-04-30T07:25:21Z</cp:lastPrinted>
  <dcterms:created xsi:type="dcterms:W3CDTF">2024-02-18T12:27:42Z</dcterms:created>
  <dcterms:modified xsi:type="dcterms:W3CDTF">2024-05-09T11:56:15Z</dcterms:modified>
</cp:coreProperties>
</file>