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2" r:id="rId1"/>
  </p:sldMasterIdLst>
  <p:notesMasterIdLst>
    <p:notesMasterId r:id="rId18"/>
  </p:notesMasterIdLst>
  <p:sldIdLst>
    <p:sldId id="256" r:id="rId2"/>
    <p:sldId id="274" r:id="rId3"/>
    <p:sldId id="257" r:id="rId4"/>
    <p:sldId id="258" r:id="rId5"/>
    <p:sldId id="273" r:id="rId6"/>
    <p:sldId id="259" r:id="rId7"/>
    <p:sldId id="260" r:id="rId8"/>
    <p:sldId id="267" r:id="rId9"/>
    <p:sldId id="266" r:id="rId10"/>
    <p:sldId id="263" r:id="rId11"/>
    <p:sldId id="261" r:id="rId12"/>
    <p:sldId id="268" r:id="rId13"/>
    <p:sldId id="264" r:id="rId14"/>
    <p:sldId id="262" r:id="rId15"/>
    <p:sldId id="269" r:id="rId16"/>
    <p:sldId id="265"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73025" autoAdjust="0"/>
  </p:normalViewPr>
  <p:slideViewPr>
    <p:cSldViewPr snapToGrid="0">
      <p:cViewPr varScale="1">
        <p:scale>
          <a:sx n="36" d="100"/>
          <a:sy n="36" d="100"/>
        </p:scale>
        <p:origin x="1842" y="42"/>
      </p:cViewPr>
      <p:guideLst/>
    </p:cSldViewPr>
  </p:slideViewPr>
  <p:notesTextViewPr>
    <p:cViewPr>
      <p:scale>
        <a:sx n="1" d="1"/>
        <a:sy n="1" d="1"/>
      </p:scale>
      <p:origin x="0" y="-15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2F0009F-2766-4DC4-8EF4-71ED5D425A2A}" type="datetimeFigureOut">
              <a:rPr lang="en-GB" smtClean="0"/>
              <a:t>09/10/2024</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A7911D6C-8217-410D-A024-16D1B5791438}" type="slidenum">
              <a:rPr lang="en-GB" smtClean="0"/>
              <a:t>‹#›</a:t>
            </a:fld>
            <a:endParaRPr lang="en-GB" dirty="0"/>
          </a:p>
        </p:txBody>
      </p:sp>
    </p:spTree>
    <p:extLst>
      <p:ext uri="{BB962C8B-B14F-4D97-AF65-F5344CB8AC3E}">
        <p14:creationId xmlns:p14="http://schemas.microsoft.com/office/powerpoint/2010/main" val="1702992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1</a:t>
            </a:fld>
            <a:endParaRPr lang="en-GB" dirty="0"/>
          </a:p>
        </p:txBody>
      </p:sp>
    </p:spTree>
    <p:extLst>
      <p:ext uri="{BB962C8B-B14F-4D97-AF65-F5344CB8AC3E}">
        <p14:creationId xmlns:p14="http://schemas.microsoft.com/office/powerpoint/2010/main" val="22780750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7911D6C-8217-410D-A024-16D1B5791438}" type="slidenum">
              <a:rPr lang="en-GB" smtClean="0"/>
              <a:t>2</a:t>
            </a:fld>
            <a:endParaRPr lang="en-GB" dirty="0"/>
          </a:p>
        </p:txBody>
      </p:sp>
    </p:spTree>
    <p:extLst>
      <p:ext uri="{BB962C8B-B14F-4D97-AF65-F5344CB8AC3E}">
        <p14:creationId xmlns:p14="http://schemas.microsoft.com/office/powerpoint/2010/main" val="36645691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3</a:t>
            </a:fld>
            <a:endParaRPr lang="en-GB" dirty="0"/>
          </a:p>
        </p:txBody>
      </p:sp>
    </p:spTree>
    <p:extLst>
      <p:ext uri="{BB962C8B-B14F-4D97-AF65-F5344CB8AC3E}">
        <p14:creationId xmlns:p14="http://schemas.microsoft.com/office/powerpoint/2010/main" val="1240150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4</a:t>
            </a:fld>
            <a:endParaRPr lang="en-GB" dirty="0"/>
          </a:p>
        </p:txBody>
      </p:sp>
    </p:spTree>
    <p:extLst>
      <p:ext uri="{BB962C8B-B14F-4D97-AF65-F5344CB8AC3E}">
        <p14:creationId xmlns:p14="http://schemas.microsoft.com/office/powerpoint/2010/main" val="4277079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5</a:t>
            </a:fld>
            <a:endParaRPr lang="en-GB" dirty="0"/>
          </a:p>
        </p:txBody>
      </p:sp>
    </p:spTree>
    <p:extLst>
      <p:ext uri="{BB962C8B-B14F-4D97-AF65-F5344CB8AC3E}">
        <p14:creationId xmlns:p14="http://schemas.microsoft.com/office/powerpoint/2010/main" val="3114867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Step One: Recognising the child’s feelings and empathising with them. This first </a:t>
            </a:r>
            <a:r>
              <a:rPr lang="en-GB" dirty="0">
                <a:highlight>
                  <a:srgbClr val="FFFF00"/>
                </a:highlight>
              </a:rPr>
              <a:t>step </a:t>
            </a:r>
            <a:r>
              <a:rPr lang="en-GB" b="1" dirty="0"/>
              <a:t>does not require physical action</a:t>
            </a:r>
            <a:r>
              <a:rPr lang="en-GB" dirty="0"/>
              <a:t>, but is the internal recognition and acknowledgement of the adult that the child is experiencing an emotional moment. It allows the necessary pause for thought and is important because it gives the adult the time to bear witness to the child’s emotions, tune into their own emotional response to the situation and their empathy to get ready to manage step two. Look for physical and verbal signs of the emotion being felt</a:t>
            </a:r>
          </a:p>
        </p:txBody>
      </p:sp>
      <p:sp>
        <p:nvSpPr>
          <p:cNvPr id="4" name="Slide Number Placeholder 3"/>
          <p:cNvSpPr>
            <a:spLocks noGrp="1"/>
          </p:cNvSpPr>
          <p:nvPr>
            <p:ph type="sldNum" sz="quarter" idx="5"/>
          </p:nvPr>
        </p:nvSpPr>
        <p:spPr/>
        <p:txBody>
          <a:bodyPr/>
          <a:lstStyle/>
          <a:p>
            <a:fld id="{A7911D6C-8217-410D-A024-16D1B5791438}" type="slidenum">
              <a:rPr lang="en-GB" smtClean="0"/>
              <a:t>6</a:t>
            </a:fld>
            <a:endParaRPr lang="en-GB" dirty="0"/>
          </a:p>
        </p:txBody>
      </p:sp>
    </p:spTree>
    <p:extLst>
      <p:ext uri="{BB962C8B-B14F-4D97-AF65-F5344CB8AC3E}">
        <p14:creationId xmlns:p14="http://schemas.microsoft.com/office/powerpoint/2010/main" val="861912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the labelling of the emotion that soothes the child’s mind and body.  </a:t>
            </a:r>
          </a:p>
          <a:p>
            <a:r>
              <a:rPr lang="en-GB" dirty="0"/>
              <a:t>The research tells us that just by naming the emotion the other person is feeling, we are encouraging the regulatory processes to engage and reconnect the thinking brain with the limbic system. </a:t>
            </a:r>
            <a:r>
              <a:rPr lang="en-GB" b="1" dirty="0"/>
              <a:t>By being with the person as they are experiencing a heightened state and through naming that emotion, we are communicating that firstly we understand how they are feeling and secondly that is ok to feel like that. </a:t>
            </a:r>
            <a:r>
              <a:rPr lang="en-GB" dirty="0"/>
              <a:t>This explicitness is a vital step and without it, effective Emotion Coaching cannot happen.</a:t>
            </a:r>
          </a:p>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7</a:t>
            </a:fld>
            <a:endParaRPr lang="en-GB" dirty="0"/>
          </a:p>
        </p:txBody>
      </p:sp>
    </p:spTree>
    <p:extLst>
      <p:ext uri="{BB962C8B-B14F-4D97-AF65-F5344CB8AC3E}">
        <p14:creationId xmlns:p14="http://schemas.microsoft.com/office/powerpoint/2010/main" val="3906422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8</a:t>
            </a:fld>
            <a:endParaRPr lang="en-GB" dirty="0"/>
          </a:p>
        </p:txBody>
      </p:sp>
    </p:spTree>
    <p:extLst>
      <p:ext uri="{BB962C8B-B14F-4D97-AF65-F5344CB8AC3E}">
        <p14:creationId xmlns:p14="http://schemas.microsoft.com/office/powerpoint/2010/main" val="30724980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9</a:t>
            </a:fld>
            <a:endParaRPr lang="en-GB" dirty="0"/>
          </a:p>
        </p:txBody>
      </p:sp>
    </p:spTree>
    <p:extLst>
      <p:ext uri="{BB962C8B-B14F-4D97-AF65-F5344CB8AC3E}">
        <p14:creationId xmlns:p14="http://schemas.microsoft.com/office/powerpoint/2010/main" val="31845873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10</a:t>
            </a:fld>
            <a:endParaRPr lang="en-GB" dirty="0"/>
          </a:p>
        </p:txBody>
      </p:sp>
    </p:spTree>
    <p:extLst>
      <p:ext uri="{BB962C8B-B14F-4D97-AF65-F5344CB8AC3E}">
        <p14:creationId xmlns:p14="http://schemas.microsoft.com/office/powerpoint/2010/main" val="7886223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Forced consequences- punishment centred, focused on what the adult will do.  ‘I will take that toy off you if you keep throwing it’</a:t>
            </a:r>
          </a:p>
          <a:p>
            <a:r>
              <a:rPr lang="en-GB" dirty="0"/>
              <a:t>Natural consequences – results centred/learning centred. ‘If you keep throwing the toy, you will break it and you won’t be able to play with it.  You are going to be really upset’.  Helps to develop empathy too.  Think about the impact on someone else/their emotions/feelings..</a:t>
            </a:r>
          </a:p>
          <a:p>
            <a:endParaRPr lang="en-GB" dirty="0"/>
          </a:p>
          <a:p>
            <a:r>
              <a:rPr lang="en-GB" dirty="0"/>
              <a:t>‘I can understand you are feeling angry but it is not ok to throw the toys.  You might hurt your friends.”</a:t>
            </a:r>
          </a:p>
        </p:txBody>
      </p:sp>
      <p:sp>
        <p:nvSpPr>
          <p:cNvPr id="4" name="Slide Number Placeholder 3"/>
          <p:cNvSpPr>
            <a:spLocks noGrp="1"/>
          </p:cNvSpPr>
          <p:nvPr>
            <p:ph type="sldNum" sz="quarter" idx="5"/>
          </p:nvPr>
        </p:nvSpPr>
        <p:spPr/>
        <p:txBody>
          <a:bodyPr/>
          <a:lstStyle/>
          <a:p>
            <a:fld id="{A7911D6C-8217-410D-A024-16D1B5791438}" type="slidenum">
              <a:rPr lang="en-GB" smtClean="0"/>
              <a:t>11</a:t>
            </a:fld>
            <a:endParaRPr lang="en-GB" dirty="0"/>
          </a:p>
        </p:txBody>
      </p:sp>
    </p:spTree>
    <p:extLst>
      <p:ext uri="{BB962C8B-B14F-4D97-AF65-F5344CB8AC3E}">
        <p14:creationId xmlns:p14="http://schemas.microsoft.com/office/powerpoint/2010/main" val="3892845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12</a:t>
            </a:fld>
            <a:endParaRPr lang="en-GB" dirty="0"/>
          </a:p>
        </p:txBody>
      </p:sp>
    </p:spTree>
    <p:extLst>
      <p:ext uri="{BB962C8B-B14F-4D97-AF65-F5344CB8AC3E}">
        <p14:creationId xmlns:p14="http://schemas.microsoft.com/office/powerpoint/2010/main" val="1680002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13</a:t>
            </a:fld>
            <a:endParaRPr lang="en-GB" dirty="0"/>
          </a:p>
        </p:txBody>
      </p:sp>
    </p:spTree>
    <p:extLst>
      <p:ext uri="{BB962C8B-B14F-4D97-AF65-F5344CB8AC3E}">
        <p14:creationId xmlns:p14="http://schemas.microsoft.com/office/powerpoint/2010/main" val="1161000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wondering when we feel ___ again, what could we do together or what could you do to help yourself?”</a:t>
            </a:r>
          </a:p>
          <a:p>
            <a:endParaRPr lang="en-GB" dirty="0"/>
          </a:p>
          <a:p>
            <a:r>
              <a:rPr lang="en-GB" dirty="0"/>
              <a:t>“How could they let the adult know how they are feeling if they experience this feeling again.”</a:t>
            </a:r>
          </a:p>
          <a:p>
            <a:endParaRPr lang="en-GB" dirty="0"/>
          </a:p>
          <a:p>
            <a:r>
              <a:rPr lang="en-GB" dirty="0"/>
              <a:t>“Have you ever had this feeling before?  How have you managed this previously?”  Or think about ideas with the adult.</a:t>
            </a:r>
          </a:p>
        </p:txBody>
      </p:sp>
      <p:sp>
        <p:nvSpPr>
          <p:cNvPr id="4" name="Slide Number Placeholder 3"/>
          <p:cNvSpPr>
            <a:spLocks noGrp="1"/>
          </p:cNvSpPr>
          <p:nvPr>
            <p:ph type="sldNum" sz="quarter" idx="5"/>
          </p:nvPr>
        </p:nvSpPr>
        <p:spPr/>
        <p:txBody>
          <a:bodyPr/>
          <a:lstStyle/>
          <a:p>
            <a:fld id="{A7911D6C-8217-410D-A024-16D1B5791438}" type="slidenum">
              <a:rPr lang="en-GB" smtClean="0"/>
              <a:t>14</a:t>
            </a:fld>
            <a:endParaRPr lang="en-GB" dirty="0"/>
          </a:p>
        </p:txBody>
      </p:sp>
    </p:spTree>
    <p:extLst>
      <p:ext uri="{BB962C8B-B14F-4D97-AF65-F5344CB8AC3E}">
        <p14:creationId xmlns:p14="http://schemas.microsoft.com/office/powerpoint/2010/main" val="4052046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911D6C-8217-410D-A024-16D1B5791438}" type="slidenum">
              <a:rPr lang="en-GB" smtClean="0"/>
              <a:t>15</a:t>
            </a:fld>
            <a:endParaRPr lang="en-GB" dirty="0"/>
          </a:p>
        </p:txBody>
      </p:sp>
    </p:spTree>
    <p:extLst>
      <p:ext uri="{BB962C8B-B14F-4D97-AF65-F5344CB8AC3E}">
        <p14:creationId xmlns:p14="http://schemas.microsoft.com/office/powerpoint/2010/main" val="2178792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Lego model of house – watch emotion coaching website</a:t>
            </a:r>
          </a:p>
          <a:p>
            <a:endParaRPr lang="en-GB" dirty="0"/>
          </a:p>
          <a:p>
            <a:r>
              <a:rPr lang="en-GB" dirty="0"/>
              <a:t>Video – emotion coaching flip your lid- hand model of the brain </a:t>
            </a:r>
            <a:r>
              <a:rPr lang="en-GB" dirty="0" err="1"/>
              <a:t>emotioncoachinguk</a:t>
            </a:r>
            <a:r>
              <a:rPr lang="en-GB"/>
              <a:t> website</a:t>
            </a:r>
            <a:endParaRPr lang="en-GB" dirty="0"/>
          </a:p>
          <a:p>
            <a:endParaRPr lang="en-GB" dirty="0"/>
          </a:p>
          <a:p>
            <a:r>
              <a:rPr lang="en-GB" dirty="0"/>
              <a:t>Downstairs brain – Emotional brain (limbic system and brain stem)</a:t>
            </a:r>
          </a:p>
          <a:p>
            <a:endParaRPr lang="en-GB" dirty="0"/>
          </a:p>
          <a:p>
            <a:r>
              <a:rPr lang="en-GB" dirty="0"/>
              <a:t>Upstairs brain – Thinking brain (</a:t>
            </a:r>
            <a:r>
              <a:rPr lang="en-GB" dirty="0" err="1"/>
              <a:t>cortext</a:t>
            </a:r>
            <a:r>
              <a:rPr lang="en-GB" dirty="0"/>
              <a:t>)</a:t>
            </a:r>
          </a:p>
          <a:p>
            <a:endParaRPr lang="en-GB" dirty="0"/>
          </a:p>
          <a:p>
            <a:r>
              <a:rPr lang="en-GB" dirty="0"/>
              <a:t>Can put your lid back on by breathing and spending time with someone you like</a:t>
            </a:r>
          </a:p>
        </p:txBody>
      </p:sp>
      <p:sp>
        <p:nvSpPr>
          <p:cNvPr id="4" name="Slide Number Placeholder 3"/>
          <p:cNvSpPr>
            <a:spLocks noGrp="1"/>
          </p:cNvSpPr>
          <p:nvPr>
            <p:ph type="sldNum" sz="quarter" idx="5"/>
          </p:nvPr>
        </p:nvSpPr>
        <p:spPr/>
        <p:txBody>
          <a:bodyPr/>
          <a:lstStyle/>
          <a:p>
            <a:fld id="{A7911D6C-8217-410D-A024-16D1B5791438}" type="slidenum">
              <a:rPr lang="en-GB" smtClean="0"/>
              <a:t>16</a:t>
            </a:fld>
            <a:endParaRPr lang="en-GB" dirty="0"/>
          </a:p>
        </p:txBody>
      </p:sp>
    </p:spTree>
    <p:extLst>
      <p:ext uri="{BB962C8B-B14F-4D97-AF65-F5344CB8AC3E}">
        <p14:creationId xmlns:p14="http://schemas.microsoft.com/office/powerpoint/2010/main" val="1199842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2412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1012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05833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7670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02016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3715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89625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3601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9319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76633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77158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54148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02146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260152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469706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78719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10/9/2024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8812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emotioncoachinguk.com/resources-for-professionals-parents-carer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E684D-EE33-4D27-93CE-1C409E979C1F}"/>
              </a:ext>
            </a:extLst>
          </p:cNvPr>
          <p:cNvSpPr>
            <a:spLocks noGrp="1"/>
          </p:cNvSpPr>
          <p:nvPr>
            <p:ph type="ctrTitle"/>
          </p:nvPr>
        </p:nvSpPr>
        <p:spPr/>
        <p:txBody>
          <a:bodyPr>
            <a:normAutofit/>
          </a:bodyPr>
          <a:lstStyle/>
          <a:p>
            <a:pPr algn="ctr"/>
            <a:r>
              <a:rPr lang="en-GB" dirty="0">
                <a:latin typeface="+mn-lt"/>
              </a:rPr>
              <a:t>Emotion coaching</a:t>
            </a:r>
          </a:p>
        </p:txBody>
      </p:sp>
      <p:sp>
        <p:nvSpPr>
          <p:cNvPr id="3" name="Subtitle 2">
            <a:extLst>
              <a:ext uri="{FF2B5EF4-FFF2-40B4-BE49-F238E27FC236}">
                <a16:creationId xmlns:a16="http://schemas.microsoft.com/office/drawing/2014/main" id="{6289F25F-3293-4B7E-82EA-145CCA315376}"/>
              </a:ext>
            </a:extLst>
          </p:cNvPr>
          <p:cNvSpPr>
            <a:spLocks noGrp="1"/>
          </p:cNvSpPr>
          <p:nvPr>
            <p:ph type="subTitle" idx="1"/>
          </p:nvPr>
        </p:nvSpPr>
        <p:spPr/>
        <p:txBody>
          <a:bodyPr/>
          <a:lstStyle/>
          <a:p>
            <a:r>
              <a:rPr lang="en-GB" dirty="0"/>
              <a:t>24/9/24</a:t>
            </a:r>
          </a:p>
        </p:txBody>
      </p:sp>
    </p:spTree>
    <p:extLst>
      <p:ext uri="{BB962C8B-B14F-4D97-AF65-F5344CB8AC3E}">
        <p14:creationId xmlns:p14="http://schemas.microsoft.com/office/powerpoint/2010/main" val="709839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E47AD-F986-4A99-8AF8-F86196C3E542}"/>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AA17301D-D130-48E3-9092-9A7D64FDC0FC}"/>
              </a:ext>
            </a:extLst>
          </p:cNvPr>
          <p:cNvPicPr>
            <a:picLocks noGrp="1" noChangeAspect="1"/>
          </p:cNvPicPr>
          <p:nvPr>
            <p:ph idx="1"/>
          </p:nvPr>
        </p:nvPicPr>
        <p:blipFill>
          <a:blip r:embed="rId3"/>
          <a:stretch>
            <a:fillRect/>
          </a:stretch>
        </p:blipFill>
        <p:spPr>
          <a:xfrm>
            <a:off x="295835" y="138432"/>
            <a:ext cx="14754149" cy="6719568"/>
          </a:xfrm>
          <a:prstGeom prst="rect">
            <a:avLst/>
          </a:prstGeom>
        </p:spPr>
      </p:pic>
    </p:spTree>
    <p:extLst>
      <p:ext uri="{BB962C8B-B14F-4D97-AF65-F5344CB8AC3E}">
        <p14:creationId xmlns:p14="http://schemas.microsoft.com/office/powerpoint/2010/main" val="3171450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37A8A-3D8D-48B1-A762-827DC8BED0C5}"/>
              </a:ext>
            </a:extLst>
          </p:cNvPr>
          <p:cNvSpPr>
            <a:spLocks noGrp="1"/>
          </p:cNvSpPr>
          <p:nvPr>
            <p:ph type="title"/>
          </p:nvPr>
        </p:nvSpPr>
        <p:spPr/>
        <p:txBody>
          <a:bodyPr/>
          <a:lstStyle/>
          <a:p>
            <a:r>
              <a:rPr lang="en-GB" dirty="0"/>
              <a:t>What is Emotion Coaching?</a:t>
            </a:r>
          </a:p>
        </p:txBody>
      </p:sp>
      <p:sp>
        <p:nvSpPr>
          <p:cNvPr id="3" name="Content Placeholder 2">
            <a:extLst>
              <a:ext uri="{FF2B5EF4-FFF2-40B4-BE49-F238E27FC236}">
                <a16:creationId xmlns:a16="http://schemas.microsoft.com/office/drawing/2014/main" id="{EF1F57C4-B863-4EFA-ADFD-5861BE72037F}"/>
              </a:ext>
            </a:extLst>
          </p:cNvPr>
          <p:cNvSpPr>
            <a:spLocks noGrp="1"/>
          </p:cNvSpPr>
          <p:nvPr>
            <p:ph idx="1"/>
          </p:nvPr>
        </p:nvSpPr>
        <p:spPr>
          <a:xfrm>
            <a:off x="1284051" y="1595335"/>
            <a:ext cx="10220561" cy="4883285"/>
          </a:xfrm>
        </p:spPr>
        <p:txBody>
          <a:bodyPr>
            <a:normAutofit fontScale="92500" lnSpcReduction="10000"/>
          </a:bodyPr>
          <a:lstStyle/>
          <a:p>
            <a:pPr fontAlgn="base"/>
            <a:r>
              <a:rPr lang="en-GB" sz="2400" dirty="0"/>
              <a:t>Based on research by American Psychologist John Gottman, Emotion Coaching uses moments of heightened emotion and resulting behaviour to </a:t>
            </a:r>
            <a:r>
              <a:rPr lang="en-GB" sz="2400" dirty="0">
                <a:highlight>
                  <a:srgbClr val="FFFF00"/>
                </a:highlight>
              </a:rPr>
              <a:t>guide and teach the child </a:t>
            </a:r>
            <a:r>
              <a:rPr lang="en-GB" sz="2400" dirty="0"/>
              <a:t>and young person about </a:t>
            </a:r>
            <a:r>
              <a:rPr lang="en-GB" sz="2400" dirty="0">
                <a:highlight>
                  <a:srgbClr val="FFFF00"/>
                </a:highlight>
              </a:rPr>
              <a:t>more effective responses. </a:t>
            </a:r>
          </a:p>
          <a:p>
            <a:pPr fontAlgn="base"/>
            <a:endParaRPr lang="en-GB" sz="2400" dirty="0">
              <a:highlight>
                <a:srgbClr val="FFFF00"/>
              </a:highlight>
            </a:endParaRPr>
          </a:p>
          <a:p>
            <a:pPr fontAlgn="base"/>
            <a:r>
              <a:rPr lang="en-GB" sz="2400" dirty="0"/>
              <a:t>Through </a:t>
            </a:r>
            <a:r>
              <a:rPr lang="en-GB" sz="2400" dirty="0">
                <a:highlight>
                  <a:srgbClr val="FFFF00"/>
                </a:highlight>
              </a:rPr>
              <a:t>empathetic engagement </a:t>
            </a:r>
            <a:r>
              <a:rPr lang="en-GB" sz="2400" dirty="0"/>
              <a:t>the child's emotional state is </a:t>
            </a:r>
            <a:r>
              <a:rPr lang="en-GB" sz="2400" dirty="0">
                <a:highlight>
                  <a:srgbClr val="FFFF00"/>
                </a:highlight>
              </a:rPr>
              <a:t>verbally acknowledged </a:t>
            </a:r>
            <a:r>
              <a:rPr lang="en-GB" sz="2400" dirty="0"/>
              <a:t>and </a:t>
            </a:r>
            <a:r>
              <a:rPr lang="en-GB" sz="2400" dirty="0">
                <a:highlight>
                  <a:srgbClr val="FFFF00"/>
                </a:highlight>
              </a:rPr>
              <a:t>validated, </a:t>
            </a:r>
            <a:r>
              <a:rPr lang="en-GB" sz="2400" dirty="0"/>
              <a:t>promoting a sense of security and feeling 'felt'.  This </a:t>
            </a:r>
            <a:r>
              <a:rPr lang="en-GB" sz="2400" dirty="0">
                <a:highlight>
                  <a:srgbClr val="FFFF00"/>
                </a:highlight>
              </a:rPr>
              <a:t>activates changes in the child's neurological system </a:t>
            </a:r>
            <a:r>
              <a:rPr lang="en-GB" sz="2400" dirty="0"/>
              <a:t>and allows the child to calm down, physiologically and psychologically.</a:t>
            </a:r>
          </a:p>
          <a:p>
            <a:pPr marL="0" indent="0" fontAlgn="base">
              <a:buNone/>
            </a:pPr>
            <a:endParaRPr lang="en-GB" sz="2400" dirty="0"/>
          </a:p>
          <a:p>
            <a:pPr fontAlgn="base"/>
            <a:r>
              <a:rPr lang="en-GB" sz="2400" dirty="0"/>
              <a:t>When the child is calmer, incidents are discussed in a more rational and productive manner.  Moves are made to </a:t>
            </a:r>
            <a:r>
              <a:rPr lang="en-GB" sz="2400" dirty="0">
                <a:highlight>
                  <a:srgbClr val="FFFF00"/>
                </a:highlight>
              </a:rPr>
              <a:t>problem solve and engage in solution-focused strategies. </a:t>
            </a:r>
          </a:p>
          <a:p>
            <a:endParaRPr lang="en-GB" dirty="0"/>
          </a:p>
        </p:txBody>
      </p:sp>
    </p:spTree>
    <p:extLst>
      <p:ext uri="{BB962C8B-B14F-4D97-AF65-F5344CB8AC3E}">
        <p14:creationId xmlns:p14="http://schemas.microsoft.com/office/powerpoint/2010/main" val="2720815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2067A-4143-4B29-B794-19C959EA9524}"/>
              </a:ext>
            </a:extLst>
          </p:cNvPr>
          <p:cNvSpPr>
            <a:spLocks noGrp="1"/>
          </p:cNvSpPr>
          <p:nvPr>
            <p:ph type="title"/>
          </p:nvPr>
        </p:nvSpPr>
        <p:spPr/>
        <p:txBody>
          <a:bodyPr/>
          <a:lstStyle/>
          <a:p>
            <a:r>
              <a:rPr lang="en-GB" dirty="0"/>
              <a:t>Philosophy behind approach…</a:t>
            </a:r>
          </a:p>
        </p:txBody>
      </p:sp>
      <p:sp>
        <p:nvSpPr>
          <p:cNvPr id="3" name="Content Placeholder 2">
            <a:extLst>
              <a:ext uri="{FF2B5EF4-FFF2-40B4-BE49-F238E27FC236}">
                <a16:creationId xmlns:a16="http://schemas.microsoft.com/office/drawing/2014/main" id="{A1DC6EB7-3842-41FE-9A7B-AF9723A364B8}"/>
              </a:ext>
            </a:extLst>
          </p:cNvPr>
          <p:cNvSpPr>
            <a:spLocks noGrp="1"/>
          </p:cNvSpPr>
          <p:nvPr>
            <p:ph idx="1"/>
          </p:nvPr>
        </p:nvSpPr>
        <p:spPr>
          <a:xfrm>
            <a:off x="2217906" y="1322962"/>
            <a:ext cx="9286706" cy="4588260"/>
          </a:xfrm>
        </p:spPr>
        <p:txBody>
          <a:bodyPr>
            <a:normAutofit fontScale="92500" lnSpcReduction="10000"/>
          </a:bodyPr>
          <a:lstStyle/>
          <a:p>
            <a:pPr marL="0" indent="0">
              <a:buNone/>
            </a:pPr>
            <a:r>
              <a:rPr lang="en-GB" sz="3200" dirty="0"/>
              <a:t>We are all born with an ability to feel and have feelings.</a:t>
            </a:r>
          </a:p>
          <a:p>
            <a:pPr marL="0" indent="0">
              <a:buNone/>
            </a:pPr>
            <a:r>
              <a:rPr lang="en-GB" sz="3200" dirty="0"/>
              <a:t>We are NOT born with the coping strategies to manage big feelings.</a:t>
            </a:r>
          </a:p>
          <a:p>
            <a:pPr marL="0" indent="0">
              <a:buNone/>
            </a:pPr>
            <a:r>
              <a:rPr lang="en-GB" sz="3200" dirty="0"/>
              <a:t>We need opportunities to experience that emotion and learn how to cope with the emotion with the support of someone we trust.</a:t>
            </a:r>
          </a:p>
          <a:p>
            <a:pPr marL="0" indent="0">
              <a:buNone/>
            </a:pPr>
            <a:r>
              <a:rPr lang="en-GB" sz="3200" dirty="0"/>
              <a:t>All behaviour is a form of communication- be curious about the feelings behind the behaviours.</a:t>
            </a:r>
            <a:endParaRPr lang="en-GB" dirty="0"/>
          </a:p>
        </p:txBody>
      </p:sp>
    </p:spTree>
    <p:extLst>
      <p:ext uri="{BB962C8B-B14F-4D97-AF65-F5344CB8AC3E}">
        <p14:creationId xmlns:p14="http://schemas.microsoft.com/office/powerpoint/2010/main" val="163574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20DDA-9584-4AE2-9C35-EB33A0E7F6BE}"/>
              </a:ext>
            </a:extLst>
          </p:cNvPr>
          <p:cNvSpPr>
            <a:spLocks noGrp="1"/>
          </p:cNvSpPr>
          <p:nvPr>
            <p:ph type="title"/>
          </p:nvPr>
        </p:nvSpPr>
        <p:spPr>
          <a:xfrm>
            <a:off x="2592925" y="624110"/>
            <a:ext cx="8911687" cy="1179290"/>
          </a:xfrm>
        </p:spPr>
        <p:txBody>
          <a:bodyPr>
            <a:normAutofit/>
          </a:bodyPr>
          <a:lstStyle/>
          <a:p>
            <a:pPr algn="ctr"/>
            <a:r>
              <a:rPr lang="en-GB" dirty="0"/>
              <a:t>Emotional Styles</a:t>
            </a:r>
          </a:p>
        </p:txBody>
      </p:sp>
      <p:sp>
        <p:nvSpPr>
          <p:cNvPr id="3" name="Content Placeholder 2">
            <a:extLst>
              <a:ext uri="{FF2B5EF4-FFF2-40B4-BE49-F238E27FC236}">
                <a16:creationId xmlns:a16="http://schemas.microsoft.com/office/drawing/2014/main" id="{F03FEDBA-32E4-451F-939E-EF7FB5DEA3F6}"/>
              </a:ext>
            </a:extLst>
          </p:cNvPr>
          <p:cNvSpPr>
            <a:spLocks noGrp="1"/>
          </p:cNvSpPr>
          <p:nvPr>
            <p:ph idx="1"/>
          </p:nvPr>
        </p:nvSpPr>
        <p:spPr>
          <a:xfrm>
            <a:off x="1559859" y="1376614"/>
            <a:ext cx="9944753" cy="4519390"/>
          </a:xfrm>
        </p:spPr>
        <p:txBody>
          <a:bodyPr>
            <a:noAutofit/>
          </a:bodyPr>
          <a:lstStyle/>
          <a:p>
            <a:pPr marL="0" indent="0">
              <a:buNone/>
            </a:pPr>
            <a:endParaRPr lang="en-GB" sz="3200" dirty="0"/>
          </a:p>
          <a:p>
            <a:r>
              <a:rPr lang="en-GB" sz="3200" dirty="0"/>
              <a:t>Videos of different  styles to manage behaviours, including our preferred  Emotion Coaching method:</a:t>
            </a:r>
          </a:p>
          <a:p>
            <a:r>
              <a:rPr lang="en-GB" sz="3200" dirty="0">
                <a:hlinkClick r:id="rId3"/>
              </a:rPr>
              <a:t>https://www.emotioncoachinguk.com/resources-for-professionals-parents-carers</a:t>
            </a:r>
            <a:endParaRPr lang="en-GB" sz="3200" dirty="0"/>
          </a:p>
          <a:p>
            <a:r>
              <a:rPr lang="en-GB" sz="3200" dirty="0"/>
              <a:t> Emotional styles we use to respond to emotions in others: emotion disapproving, emotion dismissing, laissez-faire, and emotion coaching.</a:t>
            </a:r>
          </a:p>
        </p:txBody>
      </p:sp>
    </p:spTree>
    <p:extLst>
      <p:ext uri="{BB962C8B-B14F-4D97-AF65-F5344CB8AC3E}">
        <p14:creationId xmlns:p14="http://schemas.microsoft.com/office/powerpoint/2010/main" val="2965140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C51BA-43FC-417D-A41D-EF2B0026F715}"/>
              </a:ext>
            </a:extLst>
          </p:cNvPr>
          <p:cNvSpPr>
            <a:spLocks noGrp="1"/>
          </p:cNvSpPr>
          <p:nvPr>
            <p:ph type="title"/>
          </p:nvPr>
        </p:nvSpPr>
        <p:spPr/>
        <p:txBody>
          <a:bodyPr/>
          <a:lstStyle/>
          <a:p>
            <a:r>
              <a:rPr lang="en-GB" dirty="0"/>
              <a:t>Stage 1- tune in and empathise</a:t>
            </a:r>
          </a:p>
        </p:txBody>
      </p:sp>
      <p:sp>
        <p:nvSpPr>
          <p:cNvPr id="3" name="Content Placeholder 2">
            <a:extLst>
              <a:ext uri="{FF2B5EF4-FFF2-40B4-BE49-F238E27FC236}">
                <a16:creationId xmlns:a16="http://schemas.microsoft.com/office/drawing/2014/main" id="{8CFAA164-BD85-4F27-BAF0-B30ECC203DBB}"/>
              </a:ext>
            </a:extLst>
          </p:cNvPr>
          <p:cNvSpPr>
            <a:spLocks noGrp="1"/>
          </p:cNvSpPr>
          <p:nvPr>
            <p:ph idx="1"/>
          </p:nvPr>
        </p:nvSpPr>
        <p:spPr/>
        <p:txBody>
          <a:bodyPr>
            <a:normAutofit lnSpcReduction="10000"/>
          </a:bodyPr>
          <a:lstStyle/>
          <a:p>
            <a:r>
              <a:rPr lang="en-GB" sz="3600" dirty="0"/>
              <a:t>Observe and tune in to what the behaviour is communicating- be curious about the feelings behind the behaviour.</a:t>
            </a:r>
          </a:p>
          <a:p>
            <a:r>
              <a:rPr lang="en-GB" sz="3600" dirty="0"/>
              <a:t>Empathise with that emotion, think back to when we have experienced that emotion.</a:t>
            </a:r>
          </a:p>
        </p:txBody>
      </p:sp>
    </p:spTree>
    <p:extLst>
      <p:ext uri="{BB962C8B-B14F-4D97-AF65-F5344CB8AC3E}">
        <p14:creationId xmlns:p14="http://schemas.microsoft.com/office/powerpoint/2010/main" val="2897847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C25E4-043F-41F1-9032-EA73780EED81}"/>
              </a:ext>
            </a:extLst>
          </p:cNvPr>
          <p:cNvSpPr>
            <a:spLocks noGrp="1"/>
          </p:cNvSpPr>
          <p:nvPr>
            <p:ph type="title"/>
          </p:nvPr>
        </p:nvSpPr>
        <p:spPr/>
        <p:txBody>
          <a:bodyPr/>
          <a:lstStyle/>
          <a:p>
            <a:r>
              <a:rPr lang="en-GB" dirty="0"/>
              <a:t>Stage 2 – Label, normalise, validate the emotion</a:t>
            </a:r>
          </a:p>
        </p:txBody>
      </p:sp>
      <p:sp>
        <p:nvSpPr>
          <p:cNvPr id="3" name="Content Placeholder 2">
            <a:extLst>
              <a:ext uri="{FF2B5EF4-FFF2-40B4-BE49-F238E27FC236}">
                <a16:creationId xmlns:a16="http://schemas.microsoft.com/office/drawing/2014/main" id="{2CCBD804-DDA3-4660-94B0-910A2269EB4C}"/>
              </a:ext>
            </a:extLst>
          </p:cNvPr>
          <p:cNvSpPr>
            <a:spLocks noGrp="1"/>
          </p:cNvSpPr>
          <p:nvPr>
            <p:ph idx="1"/>
          </p:nvPr>
        </p:nvSpPr>
        <p:spPr/>
        <p:txBody>
          <a:bodyPr>
            <a:normAutofit fontScale="77500" lnSpcReduction="20000"/>
          </a:bodyPr>
          <a:lstStyle/>
          <a:p>
            <a:r>
              <a:rPr lang="en-GB" sz="3200" dirty="0"/>
              <a:t>“I wonder”… Wonder out loud- comment on the behaviours we see and what emotions they may be feeling  </a:t>
            </a:r>
          </a:p>
          <a:p>
            <a:r>
              <a:rPr lang="en-GB" sz="3200" dirty="0"/>
              <a:t>Help the child think about body sensations and cues.</a:t>
            </a:r>
          </a:p>
          <a:p>
            <a:r>
              <a:rPr lang="en-GB" sz="3200" dirty="0"/>
              <a:t>Normalise</a:t>
            </a:r>
          </a:p>
          <a:p>
            <a:r>
              <a:rPr lang="en-GB" sz="3200" dirty="0"/>
              <a:t>Non judgemental</a:t>
            </a:r>
          </a:p>
          <a:p>
            <a:r>
              <a:rPr lang="en-GB" sz="3200" dirty="0"/>
              <a:t>Validating the emotional experience</a:t>
            </a:r>
          </a:p>
          <a:p>
            <a:r>
              <a:rPr lang="en-GB" sz="3200" dirty="0"/>
              <a:t>What can we do to feel calm? (draw, hug, walk together…)</a:t>
            </a:r>
          </a:p>
        </p:txBody>
      </p:sp>
    </p:spTree>
    <p:extLst>
      <p:ext uri="{BB962C8B-B14F-4D97-AF65-F5344CB8AC3E}">
        <p14:creationId xmlns:p14="http://schemas.microsoft.com/office/powerpoint/2010/main" val="3636644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11747-6D23-40E3-96FB-71F537C9F763}"/>
              </a:ext>
            </a:extLst>
          </p:cNvPr>
          <p:cNvSpPr>
            <a:spLocks noGrp="1"/>
          </p:cNvSpPr>
          <p:nvPr>
            <p:ph type="title"/>
          </p:nvPr>
        </p:nvSpPr>
        <p:spPr/>
        <p:txBody>
          <a:bodyPr/>
          <a:lstStyle/>
          <a:p>
            <a:r>
              <a:rPr lang="en-GB" dirty="0"/>
              <a:t>Stage 2 – example script</a:t>
            </a:r>
          </a:p>
        </p:txBody>
      </p:sp>
      <p:sp>
        <p:nvSpPr>
          <p:cNvPr id="3" name="Content Placeholder 2">
            <a:extLst>
              <a:ext uri="{FF2B5EF4-FFF2-40B4-BE49-F238E27FC236}">
                <a16:creationId xmlns:a16="http://schemas.microsoft.com/office/drawing/2014/main" id="{D72222C2-4DDC-4BEF-AECF-8F10CFE25361}"/>
              </a:ext>
            </a:extLst>
          </p:cNvPr>
          <p:cNvSpPr>
            <a:spLocks noGrp="1"/>
          </p:cNvSpPr>
          <p:nvPr>
            <p:ph idx="1"/>
          </p:nvPr>
        </p:nvSpPr>
        <p:spPr>
          <a:xfrm>
            <a:off x="1800225" y="1428750"/>
            <a:ext cx="9704387" cy="4482472"/>
          </a:xfrm>
        </p:spPr>
        <p:txBody>
          <a:bodyPr>
            <a:normAutofit/>
          </a:bodyPr>
          <a:lstStyle/>
          <a:p>
            <a:endParaRPr lang="en-GB" sz="2400" dirty="0"/>
          </a:p>
          <a:p>
            <a:r>
              <a:rPr lang="en-GB" sz="2400" dirty="0"/>
              <a:t>‘I can see you’re frowning and you’re kicking the wall.  You are expressing a lot of energy. I wonder if you are feeling angry?. I would feel angry if that happened to me. It’s ok to feel angry’ </a:t>
            </a:r>
          </a:p>
          <a:p>
            <a:endParaRPr lang="en-GB" sz="2400" dirty="0"/>
          </a:p>
          <a:p>
            <a:r>
              <a:rPr lang="en-GB" sz="2400" dirty="0"/>
              <a:t> ‘I noticed you looking around at the others who are working on their projects. I think you might be feeling nervous right now about your work. Have I got that right?’</a:t>
            </a:r>
          </a:p>
        </p:txBody>
      </p:sp>
    </p:spTree>
    <p:extLst>
      <p:ext uri="{BB962C8B-B14F-4D97-AF65-F5344CB8AC3E}">
        <p14:creationId xmlns:p14="http://schemas.microsoft.com/office/powerpoint/2010/main" val="3999287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02BDC-C9A0-4E58-B2A5-1D4A5CFD9245}"/>
              </a:ext>
            </a:extLst>
          </p:cNvPr>
          <p:cNvSpPr>
            <a:spLocks noGrp="1"/>
          </p:cNvSpPr>
          <p:nvPr>
            <p:ph type="title"/>
          </p:nvPr>
        </p:nvSpPr>
        <p:spPr/>
        <p:txBody>
          <a:bodyPr/>
          <a:lstStyle/>
          <a:p>
            <a:r>
              <a:rPr lang="en-GB" dirty="0"/>
              <a:t>Feeling calm examples</a:t>
            </a:r>
          </a:p>
        </p:txBody>
      </p:sp>
      <p:sp>
        <p:nvSpPr>
          <p:cNvPr id="3" name="Content Placeholder 2">
            <a:extLst>
              <a:ext uri="{FF2B5EF4-FFF2-40B4-BE49-F238E27FC236}">
                <a16:creationId xmlns:a16="http://schemas.microsoft.com/office/drawing/2014/main" id="{522767A3-E14E-4FFD-8646-5DB8C454216F}"/>
              </a:ext>
            </a:extLst>
          </p:cNvPr>
          <p:cNvSpPr>
            <a:spLocks noGrp="1"/>
          </p:cNvSpPr>
          <p:nvPr>
            <p:ph idx="1"/>
          </p:nvPr>
        </p:nvSpPr>
        <p:spPr/>
        <p:txBody>
          <a:bodyPr>
            <a:normAutofit fontScale="85000" lnSpcReduction="20000"/>
          </a:bodyPr>
          <a:lstStyle/>
          <a:p>
            <a:r>
              <a:rPr lang="en-GB" sz="2800" dirty="0"/>
              <a:t>“Let’s take a break, take a break, sit down and pause for a minute”</a:t>
            </a:r>
          </a:p>
          <a:p>
            <a:r>
              <a:rPr lang="en-GB" sz="2800" dirty="0"/>
              <a:t>It’s ok to sit with an emotion, describing how it is feeling.</a:t>
            </a:r>
          </a:p>
          <a:p>
            <a:r>
              <a:rPr lang="en-GB" sz="2800" dirty="0"/>
              <a:t>Give examples, “ when I feel that upset, I feel like I can’t catch my breath, so I try to breathe slowly.  Sometimes I feel a little embarrassed too and a little hurt.  I feel like my heart is a bit bruised. After a few minutes, I feel like my heart feels better and I can go on with my day.”</a:t>
            </a:r>
          </a:p>
          <a:p>
            <a:r>
              <a:rPr lang="en-GB" sz="2800" dirty="0"/>
              <a:t>“It doesn’t seem like I am helping.  You remember what to do when you are upset and how to calm down.  I’ll be over here when you need me.”</a:t>
            </a:r>
          </a:p>
        </p:txBody>
      </p:sp>
    </p:spTree>
    <p:extLst>
      <p:ext uri="{BB962C8B-B14F-4D97-AF65-F5344CB8AC3E}">
        <p14:creationId xmlns:p14="http://schemas.microsoft.com/office/powerpoint/2010/main" val="1539980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89674-9068-4365-8BC3-DE1F648EE53F}"/>
              </a:ext>
            </a:extLst>
          </p:cNvPr>
          <p:cNvSpPr>
            <a:spLocks noGrp="1"/>
          </p:cNvSpPr>
          <p:nvPr>
            <p:ph type="title"/>
          </p:nvPr>
        </p:nvSpPr>
        <p:spPr/>
        <p:txBody>
          <a:bodyPr/>
          <a:lstStyle/>
          <a:p>
            <a:r>
              <a:rPr lang="en-GB" dirty="0"/>
              <a:t>Stage 2 – Emotional Literacy </a:t>
            </a:r>
          </a:p>
        </p:txBody>
      </p:sp>
      <p:sp>
        <p:nvSpPr>
          <p:cNvPr id="3" name="Content Placeholder 2">
            <a:extLst>
              <a:ext uri="{FF2B5EF4-FFF2-40B4-BE49-F238E27FC236}">
                <a16:creationId xmlns:a16="http://schemas.microsoft.com/office/drawing/2014/main" id="{B23418B4-E2DA-4EAF-8792-3412119E4CCF}"/>
              </a:ext>
            </a:extLst>
          </p:cNvPr>
          <p:cNvSpPr>
            <a:spLocks noGrp="1"/>
          </p:cNvSpPr>
          <p:nvPr>
            <p:ph idx="1"/>
          </p:nvPr>
        </p:nvSpPr>
        <p:spPr>
          <a:xfrm>
            <a:off x="2133600" y="1359877"/>
            <a:ext cx="9371012" cy="6746451"/>
          </a:xfrm>
        </p:spPr>
        <p:txBody>
          <a:bodyPr>
            <a:normAutofit/>
          </a:bodyPr>
          <a:lstStyle/>
          <a:p>
            <a:r>
              <a:rPr lang="en-GB" sz="2400" dirty="0"/>
              <a:t>No good or bad feelings just pleasant and unpleasant</a:t>
            </a:r>
          </a:p>
          <a:p>
            <a:r>
              <a:rPr lang="en-GB" sz="2400" dirty="0"/>
              <a:t>Feelings are like waves in the ocean- they can crash in unexpectedly or gently roll in.  You can’t stop these waves but notice them, be aware, so they don’t knock you off your feet!</a:t>
            </a:r>
          </a:p>
        </p:txBody>
      </p:sp>
      <p:pic>
        <p:nvPicPr>
          <p:cNvPr id="1026" name="Picture 2" descr="Waves Photos, Download The BEST Free Waves Stock Photos &amp; HD ...">
            <a:extLst>
              <a:ext uri="{FF2B5EF4-FFF2-40B4-BE49-F238E27FC236}">
                <a16:creationId xmlns:a16="http://schemas.microsoft.com/office/drawing/2014/main" id="{200AD4A6-8200-4406-BDF6-07828F1B5E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8838" y="3429000"/>
            <a:ext cx="2616569" cy="15490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00+ Wave Pictures [HQ] | Download Free Images on Unsplash">
            <a:extLst>
              <a:ext uri="{FF2B5EF4-FFF2-40B4-BE49-F238E27FC236}">
                <a16:creationId xmlns:a16="http://schemas.microsoft.com/office/drawing/2014/main" id="{D198F00A-739A-4749-8FE2-595B97E279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339" y="3752346"/>
            <a:ext cx="4380767" cy="2401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122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F4CF6-C562-462A-8CA6-06BE9DC2E9EE}"/>
              </a:ext>
            </a:extLst>
          </p:cNvPr>
          <p:cNvSpPr>
            <a:spLocks noGrp="1"/>
          </p:cNvSpPr>
          <p:nvPr>
            <p:ph type="title"/>
          </p:nvPr>
        </p:nvSpPr>
        <p:spPr/>
        <p:txBody>
          <a:bodyPr/>
          <a:lstStyle/>
          <a:p>
            <a:r>
              <a:rPr lang="en-GB" dirty="0"/>
              <a:t>Stage 3 – Limit setting and boundaries around behaviour</a:t>
            </a:r>
          </a:p>
        </p:txBody>
      </p:sp>
      <p:sp>
        <p:nvSpPr>
          <p:cNvPr id="3" name="Content Placeholder 2">
            <a:extLst>
              <a:ext uri="{FF2B5EF4-FFF2-40B4-BE49-F238E27FC236}">
                <a16:creationId xmlns:a16="http://schemas.microsoft.com/office/drawing/2014/main" id="{25DC8A1D-136C-48CE-AD12-2670A4894720}"/>
              </a:ext>
            </a:extLst>
          </p:cNvPr>
          <p:cNvSpPr>
            <a:spLocks noGrp="1"/>
          </p:cNvSpPr>
          <p:nvPr>
            <p:ph idx="1"/>
          </p:nvPr>
        </p:nvSpPr>
        <p:spPr/>
        <p:txBody>
          <a:bodyPr>
            <a:normAutofit fontScale="92500"/>
          </a:bodyPr>
          <a:lstStyle/>
          <a:p>
            <a:r>
              <a:rPr lang="en-GB" sz="2800" dirty="0"/>
              <a:t>‘Connection before correction.”  </a:t>
            </a:r>
          </a:p>
          <a:p>
            <a:r>
              <a:rPr lang="en-GB" sz="2800" dirty="0"/>
              <a:t>Communicate ‘natural consequences’ rather than ‘forced consequence’.</a:t>
            </a:r>
          </a:p>
          <a:p>
            <a:r>
              <a:rPr lang="en-GB" sz="2800" dirty="0"/>
              <a:t>Clear boundaries are needed as to what is acceptable and unacceptable behaviours.</a:t>
            </a:r>
          </a:p>
          <a:p>
            <a:r>
              <a:rPr lang="en-GB" sz="2800" dirty="0"/>
              <a:t>Be clear to separate the feeling from the behaviour.</a:t>
            </a:r>
          </a:p>
          <a:p>
            <a:r>
              <a:rPr lang="en-GB" sz="2800" dirty="0"/>
              <a:t>Be clear about why those rules need to be in place (refer St Peter’s Way</a:t>
            </a:r>
            <a:r>
              <a:rPr lang="en-GB" sz="2000" dirty="0"/>
              <a:t>)</a:t>
            </a:r>
          </a:p>
        </p:txBody>
      </p:sp>
    </p:spTree>
    <p:extLst>
      <p:ext uri="{BB962C8B-B14F-4D97-AF65-F5344CB8AC3E}">
        <p14:creationId xmlns:p14="http://schemas.microsoft.com/office/powerpoint/2010/main" val="649086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17B85-781F-4535-B033-BD7DC32D990C}"/>
              </a:ext>
            </a:extLst>
          </p:cNvPr>
          <p:cNvSpPr>
            <a:spLocks noGrp="1"/>
          </p:cNvSpPr>
          <p:nvPr>
            <p:ph type="title"/>
          </p:nvPr>
        </p:nvSpPr>
        <p:spPr/>
        <p:txBody>
          <a:bodyPr/>
          <a:lstStyle/>
          <a:p>
            <a:r>
              <a:rPr lang="en-GB" dirty="0"/>
              <a:t>Stage 3 - examples</a:t>
            </a:r>
          </a:p>
        </p:txBody>
      </p:sp>
      <p:sp>
        <p:nvSpPr>
          <p:cNvPr id="3" name="Content Placeholder 2">
            <a:extLst>
              <a:ext uri="{FF2B5EF4-FFF2-40B4-BE49-F238E27FC236}">
                <a16:creationId xmlns:a16="http://schemas.microsoft.com/office/drawing/2014/main" id="{F75612A3-639B-4B82-80A0-2BC70DAF1DBB}"/>
              </a:ext>
            </a:extLst>
          </p:cNvPr>
          <p:cNvSpPr>
            <a:spLocks noGrp="1"/>
          </p:cNvSpPr>
          <p:nvPr>
            <p:ph idx="1"/>
          </p:nvPr>
        </p:nvSpPr>
        <p:spPr>
          <a:xfrm>
            <a:off x="1457325" y="1657350"/>
            <a:ext cx="10047287" cy="4253872"/>
          </a:xfrm>
        </p:spPr>
        <p:txBody>
          <a:bodyPr>
            <a:noAutofit/>
          </a:bodyPr>
          <a:lstStyle/>
          <a:p>
            <a:pPr marL="0" indent="0">
              <a:buNone/>
            </a:pPr>
            <a:r>
              <a:rPr lang="en-GB" sz="2800" dirty="0"/>
              <a:t>Consider a seven year old who has just hit out at a friend.</a:t>
            </a:r>
          </a:p>
          <a:p>
            <a:r>
              <a:rPr lang="en-GB" sz="2800" dirty="0"/>
              <a:t> Acknowledging the emotions the child is feeling identifies you as an understanding and empathic adult and as the child begins to calm.  (stages 1 and 2)</a:t>
            </a:r>
          </a:p>
          <a:p>
            <a:r>
              <a:rPr lang="en-GB" sz="2800" dirty="0"/>
              <a:t>“I understand you’re feeling really sad today, but our St Peter’s Way says’ We are kind’, so hitting your friend isn’t an ok thing to do.”</a:t>
            </a:r>
          </a:p>
          <a:p>
            <a:r>
              <a:rPr lang="en-GB" sz="2800" dirty="0"/>
              <a:t>This is the key to step three: making clear which behaviours are and are not acceptable.</a:t>
            </a:r>
          </a:p>
        </p:txBody>
      </p:sp>
    </p:spTree>
    <p:extLst>
      <p:ext uri="{BB962C8B-B14F-4D97-AF65-F5344CB8AC3E}">
        <p14:creationId xmlns:p14="http://schemas.microsoft.com/office/powerpoint/2010/main" val="3701192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EE59C-2336-47C4-9015-5838A3B905CC}"/>
              </a:ext>
            </a:extLst>
          </p:cNvPr>
          <p:cNvSpPr>
            <a:spLocks noGrp="1"/>
          </p:cNvSpPr>
          <p:nvPr>
            <p:ph type="title"/>
          </p:nvPr>
        </p:nvSpPr>
        <p:spPr/>
        <p:txBody>
          <a:bodyPr/>
          <a:lstStyle/>
          <a:p>
            <a:r>
              <a:rPr lang="en-GB" dirty="0"/>
              <a:t>Stage 3 -</a:t>
            </a:r>
          </a:p>
        </p:txBody>
      </p:sp>
      <p:sp>
        <p:nvSpPr>
          <p:cNvPr id="3" name="Content Placeholder 2">
            <a:extLst>
              <a:ext uri="{FF2B5EF4-FFF2-40B4-BE49-F238E27FC236}">
                <a16:creationId xmlns:a16="http://schemas.microsoft.com/office/drawing/2014/main" id="{71D84797-FFD2-4241-9BF2-CF3432B3267C}"/>
              </a:ext>
            </a:extLst>
          </p:cNvPr>
          <p:cNvSpPr>
            <a:spLocks noGrp="1"/>
          </p:cNvSpPr>
          <p:nvPr>
            <p:ph idx="1"/>
          </p:nvPr>
        </p:nvSpPr>
        <p:spPr/>
        <p:txBody>
          <a:bodyPr>
            <a:normAutofit/>
          </a:bodyPr>
          <a:lstStyle/>
          <a:p>
            <a:r>
              <a:rPr lang="en-GB" sz="2800" dirty="0"/>
              <a:t>Think about your tone of voice – be careful not to shout and demonstrate the same behaviour back to them.</a:t>
            </a:r>
          </a:p>
          <a:p>
            <a:r>
              <a:rPr lang="en-GB" sz="2800" dirty="0"/>
              <a:t>Apologise to children if you make a mistake- it is hard to manage our big feelings – no one is perfect.  Give examples- reinforcing the philosophy that it is ok to make mistakes.</a:t>
            </a:r>
          </a:p>
        </p:txBody>
      </p:sp>
    </p:spTree>
    <p:extLst>
      <p:ext uri="{BB962C8B-B14F-4D97-AF65-F5344CB8AC3E}">
        <p14:creationId xmlns:p14="http://schemas.microsoft.com/office/powerpoint/2010/main" val="2607737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2B084-0C84-4AF6-8E08-8A763D42358F}"/>
              </a:ext>
            </a:extLst>
          </p:cNvPr>
          <p:cNvSpPr>
            <a:spLocks noGrp="1"/>
          </p:cNvSpPr>
          <p:nvPr>
            <p:ph type="title"/>
          </p:nvPr>
        </p:nvSpPr>
        <p:spPr/>
        <p:txBody>
          <a:bodyPr/>
          <a:lstStyle/>
          <a:p>
            <a:r>
              <a:rPr lang="en-GB" dirty="0"/>
              <a:t>Stage 4 – Problem solving</a:t>
            </a:r>
          </a:p>
        </p:txBody>
      </p:sp>
      <p:sp>
        <p:nvSpPr>
          <p:cNvPr id="3" name="Content Placeholder 2">
            <a:extLst>
              <a:ext uri="{FF2B5EF4-FFF2-40B4-BE49-F238E27FC236}">
                <a16:creationId xmlns:a16="http://schemas.microsoft.com/office/drawing/2014/main" id="{476B3C20-6FB0-4296-A491-4321E40C19C3}"/>
              </a:ext>
            </a:extLst>
          </p:cNvPr>
          <p:cNvSpPr>
            <a:spLocks noGrp="1"/>
          </p:cNvSpPr>
          <p:nvPr>
            <p:ph idx="1"/>
          </p:nvPr>
        </p:nvSpPr>
        <p:spPr/>
        <p:txBody>
          <a:bodyPr>
            <a:normAutofit fontScale="92500" lnSpcReduction="20000"/>
          </a:bodyPr>
          <a:lstStyle/>
          <a:p>
            <a:r>
              <a:rPr lang="en-GB" sz="2800" dirty="0"/>
              <a:t>Think about timing – adult and child need to be calm. Think about if they are ready to use their ‘upstairs brain/thinking brain’.  This could be a conversation for the next day.</a:t>
            </a:r>
          </a:p>
          <a:p>
            <a:r>
              <a:rPr lang="en-GB" sz="2800" dirty="0"/>
              <a:t>Have an open mind, talk through their ideas- the pros and cons.  Ideally, new solutions should be driven by the child.</a:t>
            </a:r>
          </a:p>
          <a:p>
            <a:r>
              <a:rPr lang="en-GB" sz="2800" dirty="0"/>
              <a:t>Super opportunity for teaching resilience- the children realise that they have the capacity within themselves to control those big emotions.</a:t>
            </a:r>
          </a:p>
        </p:txBody>
      </p:sp>
    </p:spTree>
    <p:extLst>
      <p:ext uri="{BB962C8B-B14F-4D97-AF65-F5344CB8AC3E}">
        <p14:creationId xmlns:p14="http://schemas.microsoft.com/office/powerpoint/2010/main" val="3454203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9905E-4F77-4D35-9FFE-009CD7D54B19}"/>
              </a:ext>
            </a:extLst>
          </p:cNvPr>
          <p:cNvSpPr>
            <a:spLocks noGrp="1"/>
          </p:cNvSpPr>
          <p:nvPr>
            <p:ph type="title"/>
          </p:nvPr>
        </p:nvSpPr>
        <p:spPr/>
        <p:txBody>
          <a:bodyPr/>
          <a:lstStyle/>
          <a:p>
            <a:r>
              <a:rPr lang="en-GB" dirty="0"/>
              <a:t>Stage 4 - examples</a:t>
            </a:r>
          </a:p>
        </p:txBody>
      </p:sp>
      <p:sp>
        <p:nvSpPr>
          <p:cNvPr id="3" name="Content Placeholder 2">
            <a:extLst>
              <a:ext uri="{FF2B5EF4-FFF2-40B4-BE49-F238E27FC236}">
                <a16:creationId xmlns:a16="http://schemas.microsoft.com/office/drawing/2014/main" id="{04BA5126-9666-458B-98B3-553B58D0AD22}"/>
              </a:ext>
            </a:extLst>
          </p:cNvPr>
          <p:cNvSpPr>
            <a:spLocks noGrp="1"/>
          </p:cNvSpPr>
          <p:nvPr>
            <p:ph idx="1"/>
          </p:nvPr>
        </p:nvSpPr>
        <p:spPr/>
        <p:txBody>
          <a:bodyPr>
            <a:normAutofit/>
          </a:bodyPr>
          <a:lstStyle/>
          <a:p>
            <a:r>
              <a:rPr lang="en-GB" sz="2800" dirty="0"/>
              <a:t>“what will help you to remember this?”</a:t>
            </a:r>
          </a:p>
          <a:p>
            <a:endParaRPr lang="en-GB" sz="2800" dirty="0"/>
          </a:p>
          <a:p>
            <a:r>
              <a:rPr lang="en-GB" sz="2800" dirty="0"/>
              <a:t>“I wonder whether it would be a good idea to go to the special beanbag in the corner next time you feel like this? Then I can come and help.”</a:t>
            </a:r>
          </a:p>
        </p:txBody>
      </p:sp>
    </p:spTree>
    <p:extLst>
      <p:ext uri="{BB962C8B-B14F-4D97-AF65-F5344CB8AC3E}">
        <p14:creationId xmlns:p14="http://schemas.microsoft.com/office/powerpoint/2010/main" val="2153458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715F2-DED1-41E6-927F-39A0E387705D}"/>
              </a:ext>
            </a:extLst>
          </p:cNvPr>
          <p:cNvSpPr>
            <a:spLocks noGrp="1"/>
          </p:cNvSpPr>
          <p:nvPr>
            <p:ph type="title"/>
          </p:nvPr>
        </p:nvSpPr>
        <p:spPr/>
        <p:txBody>
          <a:bodyPr/>
          <a:lstStyle/>
          <a:p>
            <a:r>
              <a:rPr lang="en-GB" dirty="0"/>
              <a:t>Stage 4 – Model of the brain – flipping your lid</a:t>
            </a:r>
          </a:p>
        </p:txBody>
      </p:sp>
      <p:pic>
        <p:nvPicPr>
          <p:cNvPr id="2052" name="Picture 4" descr="The Two Story Brain: The &quot;Upstairs&quot; and ...">
            <a:extLst>
              <a:ext uri="{FF2B5EF4-FFF2-40B4-BE49-F238E27FC236}">
                <a16:creationId xmlns:a16="http://schemas.microsoft.com/office/drawing/2014/main" id="{29551CB7-2655-44D0-A43C-D6BF68AFE4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6041" y="1264555"/>
            <a:ext cx="5266514" cy="332425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GC2020T4_flippinglid">
            <a:extLst>
              <a:ext uri="{FF2B5EF4-FFF2-40B4-BE49-F238E27FC236}">
                <a16:creationId xmlns:a16="http://schemas.microsoft.com/office/drawing/2014/main" id="{4E3DF7F0-2E95-4B91-9F4E-7AAF03FED8B7}"/>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2592925" y="2047875"/>
            <a:ext cx="3025619" cy="4225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87888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597</TotalTime>
  <Words>1428</Words>
  <Application>Microsoft Office PowerPoint</Application>
  <PresentationFormat>Widescreen</PresentationFormat>
  <Paragraphs>101</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Gothic</vt:lpstr>
      <vt:lpstr>Wingdings 3</vt:lpstr>
      <vt:lpstr>Wisp</vt:lpstr>
      <vt:lpstr>Emotion coaching</vt:lpstr>
      <vt:lpstr>PowerPoint Presentation</vt:lpstr>
      <vt:lpstr>What is Emotion Coaching?</vt:lpstr>
      <vt:lpstr>Philosophy behind approach…</vt:lpstr>
      <vt:lpstr>Emotional Styles</vt:lpstr>
      <vt:lpstr>Stage 1- tune in and empathise</vt:lpstr>
      <vt:lpstr>Stage 2 – Label, normalise, validate the emotion</vt:lpstr>
      <vt:lpstr>Stage 2 – example script</vt:lpstr>
      <vt:lpstr>Feeling calm examples</vt:lpstr>
      <vt:lpstr>Stage 2 – Emotional Literacy </vt:lpstr>
      <vt:lpstr>Stage 3 – Limit setting and boundaries around behaviour</vt:lpstr>
      <vt:lpstr>Stage 3 - examples</vt:lpstr>
      <vt:lpstr>Stage 3 -</vt:lpstr>
      <vt:lpstr>Stage 4 – Problem solving</vt:lpstr>
      <vt:lpstr>Stage 4 - examples</vt:lpstr>
      <vt:lpstr>Stage 4 – Model of the brain – flipping your lid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 coaching and our behaviour policy</dc:title>
  <dc:creator>Jenna Foley</dc:creator>
  <cp:lastModifiedBy>Jenna Foley</cp:lastModifiedBy>
  <cp:revision>72</cp:revision>
  <cp:lastPrinted>2024-10-08T07:44:15Z</cp:lastPrinted>
  <dcterms:created xsi:type="dcterms:W3CDTF">2024-09-23T18:18:48Z</dcterms:created>
  <dcterms:modified xsi:type="dcterms:W3CDTF">2024-10-09T13:45:50Z</dcterms:modified>
</cp:coreProperties>
</file>